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288" r:id="rId4"/>
    <p:sldId id="284" r:id="rId5"/>
    <p:sldId id="257" r:id="rId6"/>
    <p:sldId id="289" r:id="rId7"/>
    <p:sldId id="261" r:id="rId8"/>
    <p:sldId id="282" r:id="rId9"/>
    <p:sldId id="283" r:id="rId10"/>
    <p:sldId id="27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256A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EBCE8-0DB2-4B6A-A70A-7126AA4EBB3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DD02D-E265-433D-AC98-C2E5F9CB71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82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DD02D-E265-433D-AC98-C2E5F9CB717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2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&#1075;&#1080;&#1103;-&#1091;&#1093;&#1090;&#1072;.&#1088;&#1092;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714620"/>
            <a:ext cx="7772400" cy="1714512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Школа </a:t>
            </a:r>
            <a:b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будущего первоклассника</a:t>
            </a:r>
            <a:b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(ШБП)</a:t>
            </a:r>
            <a:endParaRPr lang="ru-RU" sz="3600" b="1" i="1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5" name="Picture 4" descr="D:\Гимназия\lal application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66"/>
            <a:ext cx="2114395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000232" y="571480"/>
            <a:ext cx="7000875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Муниципальное общеобразовательное учреждение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«Гимназия иностранных языков»г. Ухты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428992" y="5715016"/>
            <a:ext cx="3663288" cy="400110"/>
          </a:xfrm>
          <a:prstGeom prst="rect">
            <a:avLst/>
          </a:prstGeom>
          <a:solidFill>
            <a:schemeClr val="bg1"/>
          </a:soli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0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2022-2023 </a:t>
            </a:r>
            <a:r>
              <a:rPr lang="ru-RU" sz="20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учебный  </a:t>
            </a:r>
            <a:r>
              <a:rPr lang="ru-RU" sz="20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16635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25215" y="476672"/>
            <a:ext cx="8072494" cy="596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       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Times New Roman"/>
              <a:cs typeface="Times New Roman"/>
            </a:endParaRPr>
          </a:p>
          <a:p>
            <a:pPr lvl="0" algn="ctr">
              <a:spcBef>
                <a:spcPct val="20000"/>
              </a:spcBef>
            </a:pPr>
            <a:r>
              <a:rPr lang="ru-RU" sz="4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Сайт </a:t>
            </a:r>
            <a:r>
              <a:rPr lang="ru-RU" sz="4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гимназии:</a:t>
            </a:r>
          </a:p>
          <a:p>
            <a:pPr>
              <a:spcBef>
                <a:spcPct val="20000"/>
              </a:spcBef>
            </a:pP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           </a:t>
            </a:r>
            <a:r>
              <a:rPr lang="ru-RU" sz="6000" b="1" dirty="0" smtClean="0">
                <a:solidFill>
                  <a:srgbClr val="7030A0"/>
                </a:solidFill>
                <a:latin typeface="Georgia" pitchFamily="18" charset="0"/>
                <a:ea typeface="Times New Roman"/>
                <a:cs typeface="Times New Roman"/>
              </a:rPr>
              <a:t> </a:t>
            </a:r>
            <a:r>
              <a:rPr lang="ru-RU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моугия.рф</a:t>
            </a: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</a:pP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0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Что значит быть готовым к школе ????</a:t>
            </a:r>
            <a:endParaRPr lang="ru-RU" sz="32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2844" y="1285860"/>
            <a:ext cx="8643998" cy="4857784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b="1" dirty="0" smtClean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Times New Roman"/>
              <a:cs typeface="Times New Roman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Быть готовым к школе не значит уметь читать, писать и считать.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Быть готовым к школе -  значит </a:t>
            </a:r>
            <a:r>
              <a:rPr lang="ru-RU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быть готовым </a:t>
            </a:r>
            <a:r>
              <a:rPr 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всему этому </a:t>
            </a:r>
            <a:r>
              <a:rPr lang="ru-RU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научиться</a:t>
            </a:r>
            <a:r>
              <a:rPr 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Цели деятельность «ШБП»:</a:t>
            </a:r>
            <a:endParaRPr lang="ru-RU" sz="32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14348" y="1428736"/>
            <a:ext cx="7715304" cy="4643470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выравнивание стартовых возможностей детей, поступающих в 1 класс;</a:t>
            </a:r>
          </a:p>
          <a:p>
            <a:pPr algn="just"/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формирование личностной, интеллектуальной и социальной готовности детей к школе;</a:t>
            </a:r>
          </a:p>
          <a:p>
            <a:pPr algn="just"/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оказание консультативной помощи семье.</a:t>
            </a:r>
          </a:p>
          <a:p>
            <a:pPr algn="just"/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Режим работы ШБП</a:t>
            </a:r>
            <a:endParaRPr lang="ru-RU" sz="32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57158" y="1500174"/>
            <a:ext cx="8643998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начало занятий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17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сентября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2022г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окончание занятий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25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марта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2023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г.</a:t>
            </a:r>
          </a:p>
          <a:p>
            <a:pPr>
              <a:buNone/>
            </a:pPr>
            <a:r>
              <a:rPr lang="ru-RU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каникулы         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-   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29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октября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2022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.,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                                    31 декабря </a:t>
            </a:r>
            <a:r>
              <a:rPr lang="ru-RU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2022 г.,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                                    07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января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2023 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г.,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                                   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25 февраля 2023 </a:t>
            </a: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г.,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                                    </a:t>
            </a:r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Режим работы</a:t>
            </a:r>
            <a:endParaRPr lang="ru-RU" sz="36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2862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приход учащихся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1, 3 группа 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с</a:t>
            </a: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8.40 до 8.50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2, 4 </a:t>
            </a:r>
            <a:r>
              <a:rPr lang="ru-RU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группа 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с 8.50 до 9.00</a:t>
            </a:r>
          </a:p>
          <a:p>
            <a:pPr algn="ctr">
              <a:buNone/>
            </a:pPr>
            <a:endParaRPr lang="ru-RU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начало занятий -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 9.05 </a:t>
            </a:r>
          </a:p>
          <a:p>
            <a:pPr algn="ctr">
              <a:buNone/>
            </a:pPr>
            <a:endParaRPr lang="ru-RU" sz="3600" b="1" dirty="0" smtClean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Times New Roman"/>
              <a:cs typeface="Times New Roman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окончание  - </a:t>
            </a:r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11.35</a:t>
            </a:r>
            <a:endParaRPr lang="ru-RU" sz="3600" b="1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75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Расписание звонков в ШБП</a:t>
            </a:r>
            <a:endParaRPr lang="ru-RU" sz="3600" dirty="0">
              <a:solidFill>
                <a:srgbClr val="B525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4286256"/>
            <a:ext cx="822960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 </a:t>
            </a:r>
            <a:endParaRPr lang="ru-RU" sz="3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689342"/>
              </p:ext>
            </p:extLst>
          </p:nvPr>
        </p:nvGraphicFramePr>
        <p:xfrm>
          <a:off x="1571604" y="1285860"/>
          <a:ext cx="5786478" cy="4532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2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3083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1 УРОК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rgbClr val="B5256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9.05  – 9.35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3083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2 УРОК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rgbClr val="B5256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9.45 – 10.15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3083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3 УРОК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rgbClr val="B5256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10.25 – 10.55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083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4 УРОК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rgbClr val="B5256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11.05 – 11.35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2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mtClean="0"/>
              <a:t>ПОЛОЖЕНИЕ ОО</a:t>
            </a:r>
            <a:br>
              <a:rPr lang="ru-RU" smtClean="0"/>
            </a:br>
            <a:r>
              <a:rPr lang="ru-RU" smtClean="0"/>
              <a:t>о рабочей программе </a:t>
            </a:r>
            <a:br>
              <a:rPr lang="ru-RU" smtClean="0"/>
            </a:br>
            <a:r>
              <a:rPr lang="ru-RU" smtClean="0"/>
              <a:t>по учебному предмету, курсу</a:t>
            </a:r>
            <a:endParaRPr lang="ru-RU" dirty="0"/>
          </a:p>
        </p:txBody>
      </p:sp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001157" cy="500066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69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19273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1 группа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smtClean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каб.211 </a:t>
                      </a:r>
                      <a:r>
                        <a:rPr lang="ru-RU" sz="2000" dirty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Кудрявцева И.В.</a:t>
                      </a:r>
                      <a:endParaRPr lang="ru-RU" sz="2000" dirty="0">
                        <a:solidFill>
                          <a:srgbClr val="0000CC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2 группа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smtClean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каб.212</a:t>
                      </a:r>
                      <a:endParaRPr lang="ru-RU" sz="2000" dirty="0">
                        <a:solidFill>
                          <a:srgbClr val="0000CC"/>
                        </a:solidFill>
                        <a:latin typeface="Georgia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smtClean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Багрова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smtClean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О.В.</a:t>
                      </a:r>
                      <a:endParaRPr lang="ru-RU" sz="2000" dirty="0">
                        <a:solidFill>
                          <a:srgbClr val="0000CC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3 группа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каб.214</a:t>
                      </a:r>
                      <a:endParaRPr lang="ru-RU" sz="2000" dirty="0">
                        <a:solidFill>
                          <a:srgbClr val="0000CC"/>
                        </a:solidFill>
                        <a:latin typeface="Georgia" pitchFamily="18" charset="0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err="1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Лисаускене</a:t>
                      </a:r>
                      <a:r>
                        <a:rPr lang="ru-RU" sz="2000" dirty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 Н.В.</a:t>
                      </a:r>
                      <a:endParaRPr lang="ru-RU" sz="2000" dirty="0">
                        <a:solidFill>
                          <a:srgbClr val="0000CC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4 группа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 smtClean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каб.116</a:t>
                      </a:r>
                      <a:endParaRPr lang="ru-RU" sz="2000" dirty="0">
                        <a:solidFill>
                          <a:srgbClr val="0000CC"/>
                        </a:solidFill>
                        <a:latin typeface="Georgia" pitchFamily="18" charset="0"/>
                      </a:endParaRPr>
                    </a:p>
                    <a:p>
                      <a:pPr indent="-85725"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00CC"/>
                          </a:solidFill>
                          <a:latin typeface="Georgia" pitchFamily="18" charset="0"/>
                        </a:rPr>
                        <a:t>Чупракова Н.В.</a:t>
                      </a:r>
                      <a:endParaRPr lang="ru-RU" sz="2000" dirty="0">
                        <a:solidFill>
                          <a:srgbClr val="0000CC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34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1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Обучение грамоте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Логика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Математика</a:t>
                      </a:r>
                      <a:endParaRPr lang="ru-RU" sz="20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Развитие речи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034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2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Математика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Развитие речи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Логика</a:t>
                      </a:r>
                      <a:endParaRPr lang="ru-RU" sz="20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Обучение грамоте</a:t>
                      </a:r>
                      <a:endParaRPr lang="ru-RU" sz="20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034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3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Логика</a:t>
                      </a:r>
                      <a:endParaRPr lang="ru-RU" sz="20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Обучение грамоте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Развитие речи</a:t>
                      </a:r>
                      <a:endParaRPr lang="ru-RU" sz="20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Математика</a:t>
                      </a:r>
                      <a:endParaRPr lang="ru-RU" sz="20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34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4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i="1" dirty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Развитие речи</a:t>
                      </a:r>
                      <a:endParaRPr lang="ru-RU" sz="2000" b="1" i="1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i="1" dirty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Математика</a:t>
                      </a:r>
                      <a:endParaRPr lang="ru-RU" sz="2000" b="1" i="1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i="1" dirty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Обучение грамоте</a:t>
                      </a:r>
                      <a:endParaRPr lang="ru-RU" sz="2000" b="1" i="1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2000" b="1" i="1" dirty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</a:rPr>
                        <a:t>Логика</a:t>
                      </a:r>
                      <a:endParaRPr lang="ru-RU" sz="2000" b="1" i="1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85786" y="428604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РАСПИСАНИЕ УРОКОВ В ШБП</a:t>
            </a:r>
          </a:p>
          <a:p>
            <a:pPr algn="ctr">
              <a:spcAft>
                <a:spcPts val="0"/>
              </a:spcAft>
            </a:pP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96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mtClean="0"/>
              <a:t>ПОЛОЖЕНИЕ ОО</a:t>
            </a:r>
            <a:br>
              <a:rPr lang="ru-RU" smtClean="0"/>
            </a:br>
            <a:r>
              <a:rPr lang="ru-RU" smtClean="0"/>
              <a:t>о рабочей программе </a:t>
            </a:r>
            <a:br>
              <a:rPr lang="ru-RU" smtClean="0"/>
            </a:br>
            <a:r>
              <a:rPr lang="ru-RU" smtClean="0"/>
              <a:t>по учебному предмету, курсу</a:t>
            </a:r>
            <a:endParaRPr lang="ru-RU" dirty="0"/>
          </a:p>
        </p:txBody>
      </p:sp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84" y="-184761"/>
            <a:ext cx="9429784" cy="704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839546"/>
              </p:ext>
            </p:extLst>
          </p:nvPr>
        </p:nvGraphicFramePr>
        <p:xfrm>
          <a:off x="-71471" y="845024"/>
          <a:ext cx="9072627" cy="60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0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6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дата проведения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600" b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время</a:t>
                      </a:r>
                      <a:endParaRPr lang="ru-RU" sz="1600" b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место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проведения</a:t>
                      </a:r>
                      <a:endParaRPr lang="ru-RU" sz="1600" b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14.09.2022</a:t>
                      </a:r>
                      <a:endParaRPr lang="ru-RU" sz="2000" b="1" u="sng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Организационное собрание</a:t>
                      </a:r>
                      <a:endParaRPr lang="ru-RU" sz="1800" b="1" i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18.00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u="none" kern="1200" dirty="0" smtClean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15.10.2022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Как сформировать у ребенка желание учиться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11.40</a:t>
                      </a: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актовый  зал  гимназии</a:t>
                      </a: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19.11.2022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Как помочь ребенку научиться читать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17.12.2022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Как помочь ребенку овладеть приемами работы с числом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5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21.01.2023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Особенности речевого развития детей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6-7 лет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76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18.02.2023</a:t>
                      </a:r>
                      <a:endParaRPr lang="ru-RU" sz="20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Интеллектуальная и психологическая готовность ребенка к школе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7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25.03.2023</a:t>
                      </a:r>
                      <a:endParaRPr lang="ru-RU" sz="2000" b="1" u="sng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Итоговое собрание</a:t>
                      </a:r>
                      <a:endParaRPr lang="ru-RU" sz="1800" b="1" i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u="none" kern="1200" dirty="0" smtClean="0">
                          <a:solidFill>
                            <a:srgbClr val="7030A0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9.05</a:t>
                      </a: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i="1" u="none" kern="1200" dirty="0">
                        <a:solidFill>
                          <a:srgbClr val="7030A0"/>
                        </a:solidFill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42910" y="-7146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СОБРАНИЯ-КОНСУЛЬТАЦИИ </a:t>
            </a:r>
          </a:p>
          <a:p>
            <a:pPr algn="ctr"/>
            <a:r>
              <a:rPr lang="ru-RU" sz="24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для родителей ШБП</a:t>
            </a:r>
          </a:p>
        </p:txBody>
      </p:sp>
    </p:spTree>
    <p:extLst>
      <p:ext uri="{BB962C8B-B14F-4D97-AF65-F5344CB8AC3E}">
        <p14:creationId xmlns:p14="http://schemas.microsoft.com/office/powerpoint/2010/main" val="24996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mtClean="0"/>
              <a:t>ПОЛОЖЕНИЕ ОО</a:t>
            </a:r>
            <a:br>
              <a:rPr lang="ru-RU" smtClean="0"/>
            </a:br>
            <a:r>
              <a:rPr lang="ru-RU" smtClean="0"/>
              <a:t>о рабочей программе </a:t>
            </a:r>
            <a:br>
              <a:rPr lang="ru-RU" smtClean="0"/>
            </a:br>
            <a:r>
              <a:rPr lang="ru-RU" smtClean="0"/>
              <a:t>по учебному предмету, курсу</a:t>
            </a:r>
            <a:endParaRPr lang="ru-RU" dirty="0"/>
          </a:p>
        </p:txBody>
      </p:sp>
      <p:pic>
        <p:nvPicPr>
          <p:cNvPr id="1026" name="Picture 2" descr="shablony-dlya-prezentacii027.jpg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40"/>
            <a:ext cx="9165075" cy="684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214346" y="285728"/>
            <a:ext cx="95012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B525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Что положить в портфель ученику ШБП</a:t>
            </a:r>
          </a:p>
          <a:p>
            <a:pPr algn="ctr">
              <a:spcAft>
                <a:spcPts val="0"/>
              </a:spcAft>
            </a:pPr>
            <a:endParaRPr lang="ru-RU" sz="28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57224" y="928671"/>
            <a:ext cx="7829576" cy="414340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 шариковые ручки (черная паста) 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2 простых карандаша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деревянную линейку (10-15 см)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цветные карандаши (12 цветов)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счетные палочки (10 штук)</a:t>
            </a: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тонкий альбом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1 тетрадь в маленькую клетку с полями (№№ телефонов)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стойка или 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бейджик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(фамилия, имя)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разовые носовые платочки</a:t>
            </a:r>
            <a:endParaRPr lang="ru-RU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6215074" y="1071546"/>
            <a:ext cx="428628" cy="1714512"/>
          </a:xfrm>
          <a:prstGeom prst="righ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977499" y="1714488"/>
            <a:ext cx="1237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 пенал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5643578"/>
            <a:ext cx="67151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>       Успехов      и     терпения!</a:t>
            </a:r>
            <a:endParaRPr lang="ru-RU" sz="32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96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365</Words>
  <Application>Microsoft Office PowerPoint</Application>
  <PresentationFormat>Экран (4:3)</PresentationFormat>
  <Paragraphs>118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Wingdings</vt:lpstr>
      <vt:lpstr>Тема Office</vt:lpstr>
      <vt:lpstr>Школа  будущего первоклассника (ШБП)</vt:lpstr>
      <vt:lpstr>Что значит быть готовым к школе ????</vt:lpstr>
      <vt:lpstr>Цели деятельность «ШБП»:</vt:lpstr>
      <vt:lpstr>Режим работы ШБП</vt:lpstr>
      <vt:lpstr>Режим работы</vt:lpstr>
      <vt:lpstr>Расписание звонков в ШБП</vt:lpstr>
      <vt:lpstr>ПОЛОЖЕНИЕ ОО о рабочей программе  по учебному предмету, курсу</vt:lpstr>
      <vt:lpstr>ПОЛОЖЕНИЕ ОО о рабочей программе  по учебному предмету, курсу</vt:lpstr>
      <vt:lpstr>ПОЛОЖЕНИЕ ОО о рабочей программе  по учебному предмету, курсу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 программ отдельных учебных предметов, курсов</dc:title>
  <dc:creator>АЛЛА</dc:creator>
  <cp:lastModifiedBy>PC</cp:lastModifiedBy>
  <cp:revision>87</cp:revision>
  <dcterms:created xsi:type="dcterms:W3CDTF">2015-03-18T14:46:46Z</dcterms:created>
  <dcterms:modified xsi:type="dcterms:W3CDTF">2022-04-20T08:04:43Z</dcterms:modified>
</cp:coreProperties>
</file>